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69" r:id="rId3"/>
    <p:sldId id="297" r:id="rId4"/>
    <p:sldId id="283" r:id="rId5"/>
    <p:sldId id="284" r:id="rId6"/>
    <p:sldId id="285" r:id="rId7"/>
    <p:sldId id="286" r:id="rId8"/>
    <p:sldId id="288" r:id="rId9"/>
    <p:sldId id="289" r:id="rId10"/>
    <p:sldId id="290" r:id="rId11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0FC1"/>
    <a:srgbClr val="D2E9EE"/>
    <a:srgbClr val="CCE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47" autoAdjust="0"/>
  </p:normalViewPr>
  <p:slideViewPr>
    <p:cSldViewPr>
      <p:cViewPr>
        <p:scale>
          <a:sx n="50" d="100"/>
          <a:sy n="50" d="100"/>
        </p:scale>
        <p:origin x="-1098" y="-45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chủ</a:t>
            </a:r>
            <a:r>
              <a:rPr lang="en-US" baseline="0" smtClean="0"/>
              <a:t> động nêu câu hỏi khai thác kiến thức. GV chú ý, chỉ giúp HS nhận dạng HV bằng trực quan, không khai thác đặc điểm của HV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72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1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1" t="6984" r="6515" b="13228"/>
          <a:stretch/>
        </p:blipFill>
        <p:spPr>
          <a:xfrm>
            <a:off x="3566319" y="2590800"/>
            <a:ext cx="4724400" cy="4038773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7376319" y="381000"/>
            <a:ext cx="3733800" cy="1524000"/>
          </a:xfrm>
          <a:prstGeom prst="cloudCallout">
            <a:avLst>
              <a:gd name="adj1" fmla="val -39492"/>
              <a:gd name="adj2" fmla="val 12631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42119" y="381000"/>
            <a:ext cx="3733800" cy="1524000"/>
          </a:xfrm>
          <a:prstGeom prst="cloudCallout">
            <a:avLst>
              <a:gd name="adj1" fmla="val 51858"/>
              <a:gd name="adj2" fmla="val 11488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33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562606" y="1648405"/>
            <a:ext cx="11032800" cy="3456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Khởi động</a:t>
            </a:r>
          </a:p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Thử tài toán học</a:t>
            </a:r>
            <a:endParaRPr lang="en-US" sz="96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8" name="Google Shape;399;p20"/>
          <p:cNvGrpSpPr/>
          <p:nvPr/>
        </p:nvGrpSpPr>
        <p:grpSpPr>
          <a:xfrm rot="478072">
            <a:off x="-85417" y="4217187"/>
            <a:ext cx="1762332" cy="1404699"/>
            <a:chOff x="1619858" y="3028726"/>
            <a:chExt cx="1762332" cy="1404699"/>
          </a:xfrm>
        </p:grpSpPr>
        <p:sp>
          <p:nvSpPr>
            <p:cNvPr id="39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306;p20"/>
          <p:cNvGrpSpPr/>
          <p:nvPr/>
        </p:nvGrpSpPr>
        <p:grpSpPr>
          <a:xfrm rot="1742937">
            <a:off x="10425847" y="1340980"/>
            <a:ext cx="1912774" cy="1010181"/>
            <a:chOff x="5862862" y="867279"/>
            <a:chExt cx="1912829" cy="1010210"/>
          </a:xfrm>
        </p:grpSpPr>
        <p:sp>
          <p:nvSpPr>
            <p:cNvPr id="62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71609" y="937038"/>
            <a:ext cx="1181862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8980" y="2442287"/>
            <a:ext cx="109438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THỰC HÀNH LẮP GHÉP VÀ XẾP HÌNH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28219" y="154305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latin typeface="Arial" pitchFamily="34" charset="0"/>
                <a:cs typeface="Arial" pitchFamily="34" charset="0"/>
              </a:rPr>
              <a:t>Bài </a:t>
            </a:r>
            <a:r>
              <a:rPr lang="en-US" sz="4800" b="1" smtClean="0">
                <a:latin typeface="Arial" pitchFamily="34" charset="0"/>
                <a:cs typeface="Arial" pitchFamily="34" charset="0"/>
              </a:rPr>
              <a:t>8</a:t>
            </a:r>
            <a:endParaRPr lang="en-US" sz="4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50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44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457" y="1828800"/>
            <a:ext cx="5613905" cy="251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0553" y="862702"/>
            <a:ext cx="1828800" cy="1828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14640" y="152400"/>
            <a:ext cx="553164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 năm miếng bìa: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 rot="2704828">
            <a:off x="3519781" y="692972"/>
            <a:ext cx="2560320" cy="128016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13506477">
            <a:off x="2539004" y="1602163"/>
            <a:ext cx="2560320" cy="128016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33461" y="2826660"/>
            <a:ext cx="1828800" cy="914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33461" y="3893460"/>
            <a:ext cx="1828800" cy="914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157119" y="198566"/>
            <a:ext cx="57912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Mai và Việt đã ghép thành các hình sau: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846" y="1222977"/>
            <a:ext cx="5279182" cy="387021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00553" y="968977"/>
            <a:ext cx="962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(1)</a:t>
            </a:r>
            <a:endParaRPr lang="en-US" sz="3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38095" y="2045171"/>
            <a:ext cx="962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(2)</a:t>
            </a:r>
            <a:endParaRPr lang="en-US" sz="3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91553" y="862702"/>
            <a:ext cx="962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(3)</a:t>
            </a:r>
            <a:endParaRPr lang="en-US" sz="3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28889" y="2852951"/>
            <a:ext cx="962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(4)</a:t>
            </a:r>
            <a:endParaRPr lang="en-US" sz="3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6833" y="4027494"/>
            <a:ext cx="962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(5)</a:t>
            </a:r>
            <a:endParaRPr lang="en-US" sz="3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2495" y="5134856"/>
            <a:ext cx="1112482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Với năm miếng bìa như trên, em hãy ghép lại thành các hình giống như của bạn Việt và bạn Mai.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2119" y="6172200"/>
            <a:ext cx="111248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Em có thể ghép được hình nào khác không?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19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4" grpId="0" animBg="1"/>
      <p:bldP spid="2" grpId="0" animBg="1"/>
      <p:bldP spid="11" grpId="0" animBg="1"/>
      <p:bldP spid="12" grpId="0" animBg="1"/>
      <p:bldP spid="13" grpId="0" animBg="1"/>
      <p:bldP spid="14" grpId="0" animBg="1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887" y="1752600"/>
            <a:ext cx="7078063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8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4" b="39128"/>
          <a:stretch/>
        </p:blipFill>
        <p:spPr>
          <a:xfrm>
            <a:off x="2902820" y="3966814"/>
            <a:ext cx="3004829" cy="261742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541" y="3374488"/>
            <a:ext cx="2636667" cy="25605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144" y="38144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 ba miếng bìa: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855111" y="1284301"/>
            <a:ext cx="1371600" cy="1371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 rot="13506477">
            <a:off x="4385969" y="1831406"/>
            <a:ext cx="1825483" cy="900283"/>
          </a:xfrm>
          <a:custGeom>
            <a:avLst/>
            <a:gdLst>
              <a:gd name="connsiteX0" fmla="*/ 0 w 1517589"/>
              <a:gd name="connsiteY0" fmla="*/ 828150 h 828150"/>
              <a:gd name="connsiteX1" fmla="*/ 758795 w 1517589"/>
              <a:gd name="connsiteY1" fmla="*/ 0 h 828150"/>
              <a:gd name="connsiteX2" fmla="*/ 1517589 w 1517589"/>
              <a:gd name="connsiteY2" fmla="*/ 828150 h 828150"/>
              <a:gd name="connsiteX3" fmla="*/ 0 w 1517589"/>
              <a:gd name="connsiteY3" fmla="*/ 828150 h 828150"/>
              <a:gd name="connsiteX0" fmla="*/ 0 w 1661196"/>
              <a:gd name="connsiteY0" fmla="*/ 869474 h 869474"/>
              <a:gd name="connsiteX1" fmla="*/ 902402 w 1661196"/>
              <a:gd name="connsiteY1" fmla="*/ 0 h 869474"/>
              <a:gd name="connsiteX2" fmla="*/ 1661196 w 1661196"/>
              <a:gd name="connsiteY2" fmla="*/ 828150 h 869474"/>
              <a:gd name="connsiteX3" fmla="*/ 0 w 1661196"/>
              <a:gd name="connsiteY3" fmla="*/ 869474 h 869474"/>
              <a:gd name="connsiteX0" fmla="*/ 0 w 1825483"/>
              <a:gd name="connsiteY0" fmla="*/ 869474 h 869474"/>
              <a:gd name="connsiteX1" fmla="*/ 902402 w 1825483"/>
              <a:gd name="connsiteY1" fmla="*/ 0 h 869474"/>
              <a:gd name="connsiteX2" fmla="*/ 1825483 w 1825483"/>
              <a:gd name="connsiteY2" fmla="*/ 868893 h 869474"/>
              <a:gd name="connsiteX3" fmla="*/ 0 w 1825483"/>
              <a:gd name="connsiteY3" fmla="*/ 869474 h 869474"/>
              <a:gd name="connsiteX0" fmla="*/ 0 w 1825483"/>
              <a:gd name="connsiteY0" fmla="*/ 900283 h 900283"/>
              <a:gd name="connsiteX1" fmla="*/ 912607 w 1825483"/>
              <a:gd name="connsiteY1" fmla="*/ 0 h 900283"/>
              <a:gd name="connsiteX2" fmla="*/ 1825483 w 1825483"/>
              <a:gd name="connsiteY2" fmla="*/ 899702 h 900283"/>
              <a:gd name="connsiteX3" fmla="*/ 0 w 1825483"/>
              <a:gd name="connsiteY3" fmla="*/ 900283 h 90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5483" h="900283">
                <a:moveTo>
                  <a:pt x="0" y="900283"/>
                </a:moveTo>
                <a:lnTo>
                  <a:pt x="912607" y="0"/>
                </a:lnTo>
                <a:lnTo>
                  <a:pt x="1825483" y="899702"/>
                </a:lnTo>
                <a:lnTo>
                  <a:pt x="0" y="900283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855111" y="1390576"/>
            <a:ext cx="962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(1)</a:t>
            </a:r>
            <a:endParaRPr lang="en-US" sz="3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50850" y="1958383"/>
            <a:ext cx="821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(2)</a:t>
            </a:r>
            <a:endParaRPr lang="en-US" sz="3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Isosceles Triangle 34"/>
          <p:cNvSpPr/>
          <p:nvPr/>
        </p:nvSpPr>
        <p:spPr>
          <a:xfrm rot="2677566">
            <a:off x="5116759" y="1145193"/>
            <a:ext cx="1825483" cy="900283"/>
          </a:xfrm>
          <a:custGeom>
            <a:avLst/>
            <a:gdLst>
              <a:gd name="connsiteX0" fmla="*/ 0 w 1517589"/>
              <a:gd name="connsiteY0" fmla="*/ 828150 h 828150"/>
              <a:gd name="connsiteX1" fmla="*/ 758795 w 1517589"/>
              <a:gd name="connsiteY1" fmla="*/ 0 h 828150"/>
              <a:gd name="connsiteX2" fmla="*/ 1517589 w 1517589"/>
              <a:gd name="connsiteY2" fmla="*/ 828150 h 828150"/>
              <a:gd name="connsiteX3" fmla="*/ 0 w 1517589"/>
              <a:gd name="connsiteY3" fmla="*/ 828150 h 828150"/>
              <a:gd name="connsiteX0" fmla="*/ 0 w 1661196"/>
              <a:gd name="connsiteY0" fmla="*/ 869474 h 869474"/>
              <a:gd name="connsiteX1" fmla="*/ 902402 w 1661196"/>
              <a:gd name="connsiteY1" fmla="*/ 0 h 869474"/>
              <a:gd name="connsiteX2" fmla="*/ 1661196 w 1661196"/>
              <a:gd name="connsiteY2" fmla="*/ 828150 h 869474"/>
              <a:gd name="connsiteX3" fmla="*/ 0 w 1661196"/>
              <a:gd name="connsiteY3" fmla="*/ 869474 h 869474"/>
              <a:gd name="connsiteX0" fmla="*/ 0 w 1825483"/>
              <a:gd name="connsiteY0" fmla="*/ 869474 h 869474"/>
              <a:gd name="connsiteX1" fmla="*/ 902402 w 1825483"/>
              <a:gd name="connsiteY1" fmla="*/ 0 h 869474"/>
              <a:gd name="connsiteX2" fmla="*/ 1825483 w 1825483"/>
              <a:gd name="connsiteY2" fmla="*/ 868893 h 869474"/>
              <a:gd name="connsiteX3" fmla="*/ 0 w 1825483"/>
              <a:gd name="connsiteY3" fmla="*/ 869474 h 869474"/>
              <a:gd name="connsiteX0" fmla="*/ 0 w 1825483"/>
              <a:gd name="connsiteY0" fmla="*/ 900283 h 900283"/>
              <a:gd name="connsiteX1" fmla="*/ 912607 w 1825483"/>
              <a:gd name="connsiteY1" fmla="*/ 0 h 900283"/>
              <a:gd name="connsiteX2" fmla="*/ 1825483 w 1825483"/>
              <a:gd name="connsiteY2" fmla="*/ 899702 h 900283"/>
              <a:gd name="connsiteX3" fmla="*/ 0 w 1825483"/>
              <a:gd name="connsiteY3" fmla="*/ 900283 h 90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5483" h="900283">
                <a:moveTo>
                  <a:pt x="0" y="900283"/>
                </a:moveTo>
                <a:lnTo>
                  <a:pt x="912607" y="0"/>
                </a:lnTo>
                <a:lnTo>
                  <a:pt x="1825483" y="899702"/>
                </a:lnTo>
                <a:lnTo>
                  <a:pt x="0" y="900283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510556" y="1272168"/>
            <a:ext cx="962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(3)</a:t>
            </a:r>
            <a:endParaRPr lang="en-US" sz="3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919" y="569523"/>
            <a:ext cx="3051247" cy="228843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00144" y="2819400"/>
            <a:ext cx="10964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Em hãy ghép ba miếng bìa đó để được mỗi hình sau: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8" t="66003" b="1"/>
          <a:stretch/>
        </p:blipFill>
        <p:spPr>
          <a:xfrm>
            <a:off x="7909719" y="5122443"/>
            <a:ext cx="3886993" cy="146179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" t="5829" r="53881" b="61349"/>
          <a:stretch/>
        </p:blipFill>
        <p:spPr>
          <a:xfrm>
            <a:off x="119786" y="4366195"/>
            <a:ext cx="2618045" cy="141129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404846" y="3674426"/>
            <a:ext cx="703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32291" y="3781420"/>
            <a:ext cx="703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30668" y="3489032"/>
            <a:ext cx="703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005403" y="4487065"/>
            <a:ext cx="703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e)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16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 animBg="1"/>
      <p:bldP spid="35" grpId="0" animBg="1"/>
      <p:bldP spid="36" grpId="0"/>
      <p:bldP spid="37" grpId="0"/>
      <p:bldP spid="39" grpId="0" animBg="1"/>
      <p:bldP spid="38" grpId="0"/>
      <p:bldP spid="40" grpId="0"/>
      <p:bldP spid="44" grpId="0"/>
      <p:bldP spid="45" grpId="0"/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6219" y="2438400"/>
            <a:ext cx="9118016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80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</a:t>
            </a:r>
            <a:r>
              <a:rPr lang="en-US" sz="80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ủng </a:t>
            </a:r>
            <a:r>
              <a:rPr lang="en-US" sz="80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cố</a:t>
            </a:r>
          </a:p>
        </p:txBody>
      </p:sp>
    </p:spTree>
    <p:extLst>
      <p:ext uri="{BB962C8B-B14F-4D97-AF65-F5344CB8AC3E}">
        <p14:creationId xmlns:p14="http://schemas.microsoft.com/office/powerpoint/2010/main" val="1092221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9899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123" y="2266360"/>
            <a:ext cx="8289105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Dặn dò</a:t>
            </a:r>
            <a:endParaRPr lang="en-US" sz="96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" name="Google Shape;399;p20"/>
          <p:cNvGrpSpPr/>
          <p:nvPr/>
        </p:nvGrpSpPr>
        <p:grpSpPr>
          <a:xfrm rot="812457">
            <a:off x="1354813" y="2930773"/>
            <a:ext cx="1432977" cy="1247204"/>
            <a:chOff x="1619858" y="3028726"/>
            <a:chExt cx="1762332" cy="1404699"/>
          </a:xfrm>
        </p:grpSpPr>
        <p:sp>
          <p:nvSpPr>
            <p:cNvPr id="4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06;p20"/>
          <p:cNvGrpSpPr/>
          <p:nvPr/>
        </p:nvGrpSpPr>
        <p:grpSpPr>
          <a:xfrm rot="1742937">
            <a:off x="9322849" y="1970440"/>
            <a:ext cx="1501852" cy="927036"/>
            <a:chOff x="5862862" y="867279"/>
            <a:chExt cx="1912829" cy="1010210"/>
          </a:xfrm>
        </p:grpSpPr>
        <p:sp>
          <p:nvSpPr>
            <p:cNvPr id="2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8149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9892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172</Words>
  <Application>Microsoft Office PowerPoint</Application>
  <PresentationFormat>Custom</PresentationFormat>
  <Paragraphs>33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100</cp:revision>
  <dcterms:created xsi:type="dcterms:W3CDTF">2021-05-23T10:25:42Z</dcterms:created>
  <dcterms:modified xsi:type="dcterms:W3CDTF">2021-06-26T05:47:29Z</dcterms:modified>
</cp:coreProperties>
</file>